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8eddb51f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38eddb51f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8eddb51f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8eddb51f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38eddb51f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38eddb51f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8eddb51f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8eddb51f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8eddb51f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38eddb51f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8eddb51f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38eddb51f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38eddb51f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38eddb51f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8eddb51f8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8eddb51f8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38eddb51f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38eddb51f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8eddb51f8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38eddb51f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8eddb51f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8eddb51f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38eddb51f8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38eddb51f8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38eddb51f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38eddb51f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38eddb51f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38eddb51f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38eddb51f8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38eddb51f8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38eddb51f8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38eddb51f8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38eddb51f8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38eddb51f8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38eddb51f8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38eddb51f8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38eddb51f8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38eddb51f8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38eddb51f8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38eddb51f8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38eddb51f8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38eddb51f8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38eddb51f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38eddb51f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8eddb51f8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38eddb51f8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38eddb51f8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38eddb51f8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38eddb51f8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38eddb51f8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38eddb51f8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38eddb51f8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38eddb51f8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38eddb51f8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38eddb51f8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38eddb51f8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38eddb51f8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38eddb51f8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8eddb51f8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8eddb51f8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38eddb51f8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38eddb51f8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38eddb51f8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38eddb51f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38eddb51f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38eddb51f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38eddb51f8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38eddb51f8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38eddb51f8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38eddb51f8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8eddb51f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8eddb51f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8eddb51f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8eddb51f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38eddb51f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38eddb51f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8eddb51f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8eddb51f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8eddb51f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8eddb51f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pubmed.ncbi.nlm.nih.gov/34662886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hyperlink" Target="https://pubmed.ncbi.nlm.nih.gov/31589552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hyperlink" Target="https://pubmed.ncbi.nlm.nih.gov/31589552/" TargetMode="External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hyperlink" Target="https://pubmed.ncbi.nlm.nih.gov/34662886/" TargetMode="External"/><Relationship Id="rId7" Type="http://schemas.openxmlformats.org/officeDocument/2006/relationships/hyperlink" Target="https://pubmed.ncbi.nlm.nih.gov/36819667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hyperlink" Target="https://pubmed.ncbi.nlm.nih.gov/20601685/" TargetMode="External"/><Relationship Id="rId5" Type="http://schemas.openxmlformats.org/officeDocument/2006/relationships/hyperlink" Target="https://pubmed.ncbi.nlm.nih.gov/20601685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hyperlink" Target="https://pubmed.ncbi.nlm.nih.gov/22863193/" TargetMode="External"/><Relationship Id="rId6" Type="http://schemas.openxmlformats.org/officeDocument/2006/relationships/hyperlink" Target="https://pubmed.ncbi.nlm.nih.gov/22863193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pubmed.ncbi.nlm.nih.gov/31589552/" TargetMode="External"/><Relationship Id="rId4" Type="http://schemas.openxmlformats.org/officeDocument/2006/relationships/hyperlink" Target="https://pubmed.ncbi.nlm.nih.gov/31161560/" TargetMode="External"/><Relationship Id="rId5" Type="http://schemas.openxmlformats.org/officeDocument/2006/relationships/hyperlink" Target="https://pubmed.ncbi.nlm.nih.gov/33568819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pubmed.ncbi.nlm.nih.gov/31589552/" TargetMode="External"/><Relationship Id="rId4" Type="http://schemas.openxmlformats.org/officeDocument/2006/relationships/hyperlink" Target="https://pubmed.ncbi.nlm.nih.gov/31589552/" TargetMode="External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pubmed.ncbi.nlm.nih.gov/34265844/" TargetMode="External"/><Relationship Id="rId4" Type="http://schemas.openxmlformats.org/officeDocument/2006/relationships/hyperlink" Target="https://pubmed.ncbi.nlm.nih.gov/34265844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pubmed.ncbi.nlm.nih.gov/16034366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pubmed.ncbi.nlm.nih.gov/29762716/" TargetMode="External"/><Relationship Id="rId4" Type="http://schemas.openxmlformats.org/officeDocument/2006/relationships/hyperlink" Target="https://pubmed.ncbi.nlm.nih.gov/31106371/" TargetMode="External"/><Relationship Id="rId5" Type="http://schemas.openxmlformats.org/officeDocument/2006/relationships/hyperlink" Target="https://www.ncbi.nlm.nih.gov/pmc/articles/PMC9304428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11" Type="http://schemas.openxmlformats.org/officeDocument/2006/relationships/image" Target="../media/image23.png"/><Relationship Id="rId10" Type="http://schemas.openxmlformats.org/officeDocument/2006/relationships/image" Target="../media/image26.png"/><Relationship Id="rId12" Type="http://schemas.openxmlformats.org/officeDocument/2006/relationships/image" Target="../media/image27.png"/><Relationship Id="rId9" Type="http://schemas.openxmlformats.org/officeDocument/2006/relationships/image" Target="../media/image30.png"/><Relationship Id="rId5" Type="http://schemas.openxmlformats.org/officeDocument/2006/relationships/hyperlink" Target="https://www.nature.com/articles/s41588-020-0621-6" TargetMode="External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hyperlink" Target="https://www.aicr.org/resources/blog/healthtalk-a-healthy-weight-metabolic-syndrome-and-cancer-risk/" TargetMode="External"/><Relationship Id="rId5" Type="http://schemas.openxmlformats.org/officeDocument/2006/relationships/hyperlink" Target="https://link.springer.com/article/10.1007/s11906-018-0812-z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s://www.cdc.gov/pcd/issues/2017/16_0287.ht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hyperlink" Target="https://www.ebi.ac.uk/gwas/efotraits/EFO_0000195" TargetMode="External"/><Relationship Id="rId5" Type="http://schemas.openxmlformats.org/officeDocument/2006/relationships/hyperlink" Target="https://link.springer.com/article/10.1007/s00439-019-02024-6#Tab2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hyperlink" Target="https://www.ebi.ac.uk/gwas/efotraits/EFO_0000195" TargetMode="External"/><Relationship Id="rId5" Type="http://schemas.openxmlformats.org/officeDocument/2006/relationships/hyperlink" Target="https://www.ncbi.nlm.nih.gov/pmc/articles/PMC5890262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hyperlink" Target="https://www.aboutgeneticcounselors.org/Resources-to-Help-You/Post/your-guide-to-at-home-brca-test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Studying the Effects of Rare Variants in Metabolic Syndrome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bioinformatics Prelims Proposal by Chinmay Raut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(April 24th)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Rare variants? → make up most sites of variation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make up most sites of variation across a genome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of of sequence data is rare variants (&gt;90%)</a:t>
            </a:r>
            <a:endParaRPr/>
          </a:p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2980" l="2186" r="7845" t="10131"/>
          <a:stretch/>
        </p:blipFill>
        <p:spPr>
          <a:xfrm>
            <a:off x="2660100" y="1865775"/>
            <a:ext cx="5932223" cy="291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170325" y="3450500"/>
            <a:ext cx="266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Barcharts of allele </a:t>
            </a:r>
            <a:r>
              <a:rPr lang="en"/>
              <a:t>frequency</a:t>
            </a:r>
            <a:r>
              <a:rPr lang="en"/>
              <a:t> categories from 130,000 random variants selected from chromosome 22 UKBB WES </a:t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71075" y="4779825"/>
            <a:ext cx="478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Backman et al. (2021)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Why Rare variants? → tend to have stronger effect sizes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152475"/>
            <a:ext cx="314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estimates of variant effect sizes tend to increase as MAF decreases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rare-variants have stronger phenotypic effects than common variants</a:t>
            </a:r>
            <a:endParaRPr/>
          </a:p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700" y="1090750"/>
            <a:ext cx="5280954" cy="334069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71075" y="4779825"/>
            <a:ext cx="478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Lind et al. (2019)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26216"/>
            <a:ext cx="9144000" cy="1030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Rare Variants → if exonic can direct treatment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variant hits often lie between 2 genes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 have epigenetic effects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on just exonic rare variants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need for fine-mapping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directs biological understanding/treatment</a:t>
            </a:r>
            <a:endParaRPr/>
          </a:p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5" y="3872250"/>
            <a:ext cx="1281325" cy="2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71075" y="4779825"/>
            <a:ext cx="76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(2022)</a:t>
            </a:r>
            <a:endParaRPr sz="1200"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7163" y="963150"/>
            <a:ext cx="2924175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4207700" y="3361200"/>
            <a:ext cx="499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CIDEB was a rare-variant hit for fatty liver. Cells with CIDEB small-interfering RNA (siRNA) result in less lipid droplets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Biobanks have begun to release their sequence data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UK Biobank (UKBB)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~500k European individuals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genetic &amp; phenotypic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released whole exome data (WES)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26 million variants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Michigan Genomics Initiative (MGI)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70,439 Individuals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genomic</a:t>
            </a:r>
            <a:r>
              <a:rPr lang="en"/>
              <a:t> data &amp; hospital records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released TopMed imputed WGS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~300 million variants</a:t>
            </a:r>
            <a:endParaRPr/>
          </a:p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b="0" l="27735" r="0" t="89414"/>
          <a:stretch/>
        </p:blipFill>
        <p:spPr>
          <a:xfrm>
            <a:off x="7005125" y="1317725"/>
            <a:ext cx="1753125" cy="902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650" y="3333975"/>
            <a:ext cx="3975600" cy="3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2925" y="1292900"/>
            <a:ext cx="2052201" cy="110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/>
          <p:nvPr/>
        </p:nvSpPr>
        <p:spPr>
          <a:xfrm>
            <a:off x="7010085" y="1208585"/>
            <a:ext cx="421500" cy="39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71075" y="4779825"/>
            <a:ext cx="478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Backman et al. (2021)</a:t>
            </a:r>
            <a:r>
              <a:rPr lang="en" sz="1200"/>
              <a:t>, </a:t>
            </a:r>
            <a:r>
              <a:rPr lang="en" sz="1200" u="sng">
                <a:solidFill>
                  <a:schemeClr val="hlink"/>
                </a:solidFill>
                <a:hlinkClick r:id="rId7"/>
              </a:rPr>
              <a:t>Zawistowski et al. (2023)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Biological Question</a:t>
            </a:r>
            <a:endParaRPr/>
          </a:p>
        </p:txBody>
      </p:sp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100"/>
              <a:t>Using WES and WGS from large Biobanks such as MGI and UKBB, what role do </a:t>
            </a:r>
            <a:r>
              <a:rPr lang="en" sz="3100"/>
              <a:t>rare, protein-coding variants play on MetS, and how can they inform novel therapies or further our understanding of the disease?</a:t>
            </a:r>
            <a:endParaRPr sz="3100"/>
          </a:p>
        </p:txBody>
      </p:sp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sub aims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 1: Determining Novel Gene-Based Associations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Aim 1a: Identify genes associated with components of disease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Aim 1b: Integrate discovered signals to study holistic effect on disease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 2: Determining sequence-specific mechanisms of disease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Aim 2a: Within a gene, identify loci of individual variants affecting MetS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Aim 2b: Design CRISPR CAS9 KO guide library for MetS functional tests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 1: Determining Novel Gene-Based Associations</a:t>
            </a:r>
            <a:endParaRPr/>
          </a:p>
        </p:txBody>
      </p:sp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Aim 1a: Identify genes associated with components of disease</a:t>
            </a:r>
            <a:endParaRPr sz="2320"/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MetS consists of 5 individual components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blood pressure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serum glucose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serum triglycerides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waist circumference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HDL cholesterol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Deal with Components of MetS individually 1-by-1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Account for genetic associations across single components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 in opposing directions </a:t>
            </a:r>
            <a:r>
              <a:rPr lang="en"/>
              <a:t>across</a:t>
            </a:r>
            <a:r>
              <a:rPr lang="en"/>
              <a:t> components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Increases power of the study</a:t>
            </a:r>
            <a:endParaRPr/>
          </a:p>
        </p:txBody>
      </p:sp>
      <p:sp>
        <p:nvSpPr>
          <p:cNvPr id="202" name="Google Shape;20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Rare Variants need Special Care</a:t>
            </a:r>
            <a:endParaRPr/>
          </a:p>
        </p:txBody>
      </p:sp>
      <p:grpSp>
        <p:nvGrpSpPr>
          <p:cNvPr id="208" name="Google Shape;208;p31"/>
          <p:cNvGrpSpPr/>
          <p:nvPr/>
        </p:nvGrpSpPr>
        <p:grpSpPr>
          <a:xfrm>
            <a:off x="204900" y="1665200"/>
            <a:ext cx="230700" cy="467707"/>
            <a:chOff x="204900" y="3113000"/>
            <a:chExt cx="230700" cy="467707"/>
          </a:xfrm>
        </p:grpSpPr>
        <p:sp>
          <p:nvSpPr>
            <p:cNvPr id="209" name="Google Shape;209;p31"/>
            <p:cNvSpPr/>
            <p:nvPr/>
          </p:nvSpPr>
          <p:spPr>
            <a:xfrm>
              <a:off x="237000" y="3113000"/>
              <a:ext cx="166500" cy="147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 flipH="1" rot="10800000">
              <a:off x="204900" y="3260307"/>
              <a:ext cx="230700" cy="3204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31"/>
          <p:cNvGrpSpPr/>
          <p:nvPr/>
        </p:nvGrpSpPr>
        <p:grpSpPr>
          <a:xfrm>
            <a:off x="204900" y="2227550"/>
            <a:ext cx="230700" cy="467707"/>
            <a:chOff x="204900" y="3113000"/>
            <a:chExt cx="230700" cy="467707"/>
          </a:xfrm>
        </p:grpSpPr>
        <p:sp>
          <p:nvSpPr>
            <p:cNvPr id="212" name="Google Shape;212;p31"/>
            <p:cNvSpPr/>
            <p:nvPr/>
          </p:nvSpPr>
          <p:spPr>
            <a:xfrm>
              <a:off x="237000" y="3113000"/>
              <a:ext cx="166500" cy="147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 flipH="1" rot="10800000">
              <a:off x="204900" y="3260307"/>
              <a:ext cx="230700" cy="3204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31"/>
          <p:cNvGrpSpPr/>
          <p:nvPr/>
        </p:nvGrpSpPr>
        <p:grpSpPr>
          <a:xfrm>
            <a:off x="204900" y="2764275"/>
            <a:ext cx="230700" cy="467707"/>
            <a:chOff x="204900" y="3113000"/>
            <a:chExt cx="230700" cy="467707"/>
          </a:xfrm>
        </p:grpSpPr>
        <p:sp>
          <p:nvSpPr>
            <p:cNvPr id="215" name="Google Shape;215;p31"/>
            <p:cNvSpPr/>
            <p:nvPr/>
          </p:nvSpPr>
          <p:spPr>
            <a:xfrm>
              <a:off x="237000" y="3113000"/>
              <a:ext cx="166500" cy="147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 flipH="1" rot="10800000">
              <a:off x="204900" y="3260307"/>
              <a:ext cx="230700" cy="3204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31"/>
          <p:cNvGrpSpPr/>
          <p:nvPr/>
        </p:nvGrpSpPr>
        <p:grpSpPr>
          <a:xfrm>
            <a:off x="640550" y="1698950"/>
            <a:ext cx="3792000" cy="400200"/>
            <a:chOff x="640550" y="3146750"/>
            <a:chExt cx="3792000" cy="400200"/>
          </a:xfrm>
        </p:grpSpPr>
        <p:sp>
          <p:nvSpPr>
            <p:cNvPr id="218" name="Google Shape;218;p31"/>
            <p:cNvSpPr/>
            <p:nvPr/>
          </p:nvSpPr>
          <p:spPr>
            <a:xfrm>
              <a:off x="640550" y="3186650"/>
              <a:ext cx="3792000" cy="320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Gene</a:t>
              </a:r>
              <a:endParaRPr/>
            </a:p>
          </p:txBody>
        </p:sp>
        <p:sp>
          <p:nvSpPr>
            <p:cNvPr id="219" name="Google Shape;219;p31"/>
            <p:cNvSpPr txBox="1"/>
            <p:nvPr/>
          </p:nvSpPr>
          <p:spPr>
            <a:xfrm>
              <a:off x="1063300" y="3146750"/>
              <a:ext cx="56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</a:rPr>
                <a:t>X</a:t>
              </a:r>
              <a:endParaRPr b="1">
                <a:solidFill>
                  <a:srgbClr val="FF0000"/>
                </a:solidFill>
              </a:endParaRPr>
            </a:p>
          </p:txBody>
        </p:sp>
      </p:grpSp>
      <p:grpSp>
        <p:nvGrpSpPr>
          <p:cNvPr id="220" name="Google Shape;220;p31"/>
          <p:cNvGrpSpPr/>
          <p:nvPr/>
        </p:nvGrpSpPr>
        <p:grpSpPr>
          <a:xfrm>
            <a:off x="640550" y="2270118"/>
            <a:ext cx="3792000" cy="400200"/>
            <a:chOff x="640550" y="3146750"/>
            <a:chExt cx="3792000" cy="400200"/>
          </a:xfrm>
        </p:grpSpPr>
        <p:sp>
          <p:nvSpPr>
            <p:cNvPr id="221" name="Google Shape;221;p31"/>
            <p:cNvSpPr/>
            <p:nvPr/>
          </p:nvSpPr>
          <p:spPr>
            <a:xfrm>
              <a:off x="640550" y="3186650"/>
              <a:ext cx="3792000" cy="320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Gene</a:t>
              </a:r>
              <a:endParaRPr/>
            </a:p>
          </p:txBody>
        </p:sp>
        <p:sp>
          <p:nvSpPr>
            <p:cNvPr id="222" name="Google Shape;222;p31"/>
            <p:cNvSpPr txBox="1"/>
            <p:nvPr/>
          </p:nvSpPr>
          <p:spPr>
            <a:xfrm>
              <a:off x="1063300" y="3146750"/>
              <a:ext cx="56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</a:rPr>
                <a:t>X</a:t>
              </a:r>
              <a:endParaRPr b="1">
                <a:solidFill>
                  <a:srgbClr val="FF0000"/>
                </a:solidFill>
              </a:endParaRPr>
            </a:p>
          </p:txBody>
        </p:sp>
      </p:grpSp>
      <p:grpSp>
        <p:nvGrpSpPr>
          <p:cNvPr id="223" name="Google Shape;223;p31"/>
          <p:cNvGrpSpPr/>
          <p:nvPr/>
        </p:nvGrpSpPr>
        <p:grpSpPr>
          <a:xfrm>
            <a:off x="640550" y="2835545"/>
            <a:ext cx="3792000" cy="400200"/>
            <a:chOff x="640550" y="3146750"/>
            <a:chExt cx="3792000" cy="400200"/>
          </a:xfrm>
        </p:grpSpPr>
        <p:sp>
          <p:nvSpPr>
            <p:cNvPr id="224" name="Google Shape;224;p31"/>
            <p:cNvSpPr/>
            <p:nvPr/>
          </p:nvSpPr>
          <p:spPr>
            <a:xfrm>
              <a:off x="640550" y="3186650"/>
              <a:ext cx="3792000" cy="320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Gene</a:t>
              </a:r>
              <a:endParaRPr/>
            </a:p>
          </p:txBody>
        </p:sp>
        <p:sp>
          <p:nvSpPr>
            <p:cNvPr id="225" name="Google Shape;225;p31"/>
            <p:cNvSpPr txBox="1"/>
            <p:nvPr/>
          </p:nvSpPr>
          <p:spPr>
            <a:xfrm>
              <a:off x="1063300" y="3146750"/>
              <a:ext cx="56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</a:rPr>
                <a:t>X</a:t>
              </a:r>
              <a:endParaRPr b="1">
                <a:solidFill>
                  <a:srgbClr val="FF0000"/>
                </a:solidFill>
              </a:endParaRPr>
            </a:p>
          </p:txBody>
        </p:sp>
      </p:grpSp>
      <p:grpSp>
        <p:nvGrpSpPr>
          <p:cNvPr id="226" name="Google Shape;226;p31"/>
          <p:cNvGrpSpPr/>
          <p:nvPr/>
        </p:nvGrpSpPr>
        <p:grpSpPr>
          <a:xfrm>
            <a:off x="4637500" y="1651168"/>
            <a:ext cx="230700" cy="467707"/>
            <a:chOff x="204900" y="3113000"/>
            <a:chExt cx="230700" cy="467707"/>
          </a:xfrm>
        </p:grpSpPr>
        <p:sp>
          <p:nvSpPr>
            <p:cNvPr id="227" name="Google Shape;227;p31"/>
            <p:cNvSpPr/>
            <p:nvPr/>
          </p:nvSpPr>
          <p:spPr>
            <a:xfrm>
              <a:off x="237000" y="3113000"/>
              <a:ext cx="166500" cy="147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 flipH="1" rot="10800000">
              <a:off x="204900" y="3260307"/>
              <a:ext cx="230700" cy="3204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" name="Google Shape;229;p31"/>
          <p:cNvGrpSpPr/>
          <p:nvPr/>
        </p:nvGrpSpPr>
        <p:grpSpPr>
          <a:xfrm>
            <a:off x="4637500" y="2213518"/>
            <a:ext cx="230700" cy="467707"/>
            <a:chOff x="204900" y="3113000"/>
            <a:chExt cx="230700" cy="467707"/>
          </a:xfrm>
        </p:grpSpPr>
        <p:sp>
          <p:nvSpPr>
            <p:cNvPr id="230" name="Google Shape;230;p31"/>
            <p:cNvSpPr/>
            <p:nvPr/>
          </p:nvSpPr>
          <p:spPr>
            <a:xfrm>
              <a:off x="237000" y="3113000"/>
              <a:ext cx="166500" cy="147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 flipH="1" rot="10800000">
              <a:off x="204900" y="3260307"/>
              <a:ext cx="230700" cy="3204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31"/>
          <p:cNvGrpSpPr/>
          <p:nvPr/>
        </p:nvGrpSpPr>
        <p:grpSpPr>
          <a:xfrm>
            <a:off x="4637500" y="2750243"/>
            <a:ext cx="230700" cy="467707"/>
            <a:chOff x="204900" y="3113000"/>
            <a:chExt cx="230700" cy="467707"/>
          </a:xfrm>
        </p:grpSpPr>
        <p:sp>
          <p:nvSpPr>
            <p:cNvPr id="233" name="Google Shape;233;p31"/>
            <p:cNvSpPr/>
            <p:nvPr/>
          </p:nvSpPr>
          <p:spPr>
            <a:xfrm>
              <a:off x="237000" y="3113000"/>
              <a:ext cx="166500" cy="147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 flipH="1" rot="10800000">
              <a:off x="204900" y="3260307"/>
              <a:ext cx="230700" cy="3204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31"/>
          <p:cNvGrpSpPr/>
          <p:nvPr/>
        </p:nvGrpSpPr>
        <p:grpSpPr>
          <a:xfrm>
            <a:off x="5073150" y="1684918"/>
            <a:ext cx="3792000" cy="400200"/>
            <a:chOff x="640550" y="3146750"/>
            <a:chExt cx="3792000" cy="400200"/>
          </a:xfrm>
        </p:grpSpPr>
        <p:sp>
          <p:nvSpPr>
            <p:cNvPr id="236" name="Google Shape;236;p31"/>
            <p:cNvSpPr/>
            <p:nvPr/>
          </p:nvSpPr>
          <p:spPr>
            <a:xfrm>
              <a:off x="640550" y="3186650"/>
              <a:ext cx="3792000" cy="320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Gene</a:t>
              </a:r>
              <a:endParaRPr/>
            </a:p>
          </p:txBody>
        </p:sp>
        <p:sp>
          <p:nvSpPr>
            <p:cNvPr id="237" name="Google Shape;237;p31"/>
            <p:cNvSpPr txBox="1"/>
            <p:nvPr/>
          </p:nvSpPr>
          <p:spPr>
            <a:xfrm>
              <a:off x="1063300" y="3146750"/>
              <a:ext cx="56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</a:rPr>
                <a:t>X</a:t>
              </a:r>
              <a:endParaRPr b="1">
                <a:solidFill>
                  <a:srgbClr val="FF0000"/>
                </a:solidFill>
              </a:endParaRPr>
            </a:p>
          </p:txBody>
        </p:sp>
      </p:grpSp>
      <p:sp>
        <p:nvSpPr>
          <p:cNvPr id="238" name="Google Shape;238;p31"/>
          <p:cNvSpPr/>
          <p:nvPr/>
        </p:nvSpPr>
        <p:spPr>
          <a:xfrm>
            <a:off x="5073150" y="2295986"/>
            <a:ext cx="3792000" cy="32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</a:t>
            </a:r>
            <a:endParaRPr/>
          </a:p>
        </p:txBody>
      </p:sp>
      <p:sp>
        <p:nvSpPr>
          <p:cNvPr id="239" name="Google Shape;239;p31"/>
          <p:cNvSpPr txBox="1"/>
          <p:nvPr/>
        </p:nvSpPr>
        <p:spPr>
          <a:xfrm>
            <a:off x="6029300" y="2256086"/>
            <a:ext cx="5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X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5073150" y="2861412"/>
            <a:ext cx="3792000" cy="32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</a:t>
            </a:r>
            <a:endParaRPr/>
          </a:p>
        </p:txBody>
      </p:sp>
      <p:sp>
        <p:nvSpPr>
          <p:cNvPr id="241" name="Google Shape;241;p31"/>
          <p:cNvSpPr txBox="1"/>
          <p:nvPr/>
        </p:nvSpPr>
        <p:spPr>
          <a:xfrm>
            <a:off x="8010500" y="2821512"/>
            <a:ext cx="5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X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550850" y="1037475"/>
            <a:ext cx="379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Common variants in same spot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(single variant analysis)</a:t>
            </a:r>
            <a:endParaRPr/>
          </a:p>
        </p:txBody>
      </p:sp>
      <p:sp>
        <p:nvSpPr>
          <p:cNvPr id="243" name="Google Shape;243;p31"/>
          <p:cNvSpPr txBox="1"/>
          <p:nvPr/>
        </p:nvSpPr>
        <p:spPr>
          <a:xfrm>
            <a:off x="5122850" y="1037475"/>
            <a:ext cx="366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Rare Variants are in different spots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(set/region-based analysis)</a:t>
            </a:r>
            <a:endParaRPr/>
          </a:p>
        </p:txBody>
      </p:sp>
      <p:sp>
        <p:nvSpPr>
          <p:cNvPr id="244" name="Google Shape;244;p31"/>
          <p:cNvSpPr txBox="1"/>
          <p:nvPr/>
        </p:nvSpPr>
        <p:spPr>
          <a:xfrm>
            <a:off x="538050" y="3403475"/>
            <a:ext cx="37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variants needed to be in same spot</a:t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5033850" y="3403475"/>
            <a:ext cx="376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variants can be in different locations of the gene to identify association</a:t>
            </a:r>
            <a:endParaRPr/>
          </a:p>
        </p:txBody>
      </p:sp>
      <p:sp>
        <p:nvSpPr>
          <p:cNvPr id="246" name="Google Shape;246;p31"/>
          <p:cNvSpPr txBox="1"/>
          <p:nvPr/>
        </p:nvSpPr>
        <p:spPr>
          <a:xfrm>
            <a:off x="1063300" y="3140345"/>
            <a:ext cx="5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X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7997500" y="3140345"/>
            <a:ext cx="5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X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6016300" y="3140345"/>
            <a:ext cx="5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X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5482900" y="3140345"/>
            <a:ext cx="5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X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50" name="Google Shape;250;p31"/>
          <p:cNvSpPr txBox="1"/>
          <p:nvPr>
            <p:ph idx="1" type="body"/>
          </p:nvPr>
        </p:nvSpPr>
        <p:spPr>
          <a:xfrm>
            <a:off x="311700" y="4019075"/>
            <a:ext cx="8520600" cy="10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Gene-based analysis == set-based analysis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pool together rare variants from similar regions to increase power</a:t>
            </a:r>
            <a:endParaRPr b="1"/>
          </a:p>
        </p:txBody>
      </p:sp>
      <p:sp>
        <p:nvSpPr>
          <p:cNvPr id="251" name="Google Shape;25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Metabolic Syndrome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Rare Variants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Big Biological Question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 1: Determining Novel Gene-Based Associations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Aim 1a: Identify genes associated with components of disease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Aim 1b: Integrate discovered signals to study holistic effect on disease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 2: Determining sequence-specific mechanisms of disease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Aim 2a: Within a gene, identify loci of individual variants affecting MetS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Aim 2b: Design CRISPR CAS9 KO guide library for MetS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</a:t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Variant Sets via Gene Annotation (Annovar)</a:t>
            </a:r>
            <a:endParaRPr/>
          </a:p>
        </p:txBody>
      </p:sp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377925" y="1152475"/>
            <a:ext cx="381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variants into exonic &amp; non-exonic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Focus 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of Function (LoF)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Missense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Synonymous Variants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700" y="1312600"/>
            <a:ext cx="4650076" cy="315164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 txBox="1"/>
          <p:nvPr/>
        </p:nvSpPr>
        <p:spPr>
          <a:xfrm>
            <a:off x="71075" y="4779825"/>
            <a:ext cx="478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Wang et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 al. (2010)</a:t>
            </a:r>
            <a:endParaRPr sz="1200"/>
          </a:p>
        </p:txBody>
      </p:sp>
      <p:sp>
        <p:nvSpPr>
          <p:cNvPr id="260" name="Google Shape;26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SKAT-O Test → Leading Technique for Gene-Based Tests</a:t>
            </a:r>
            <a:endParaRPr/>
          </a:p>
        </p:txBody>
      </p:sp>
      <p:sp>
        <p:nvSpPr>
          <p:cNvPr id="266" name="Google Shape;266;p33"/>
          <p:cNvSpPr txBox="1"/>
          <p:nvPr>
            <p:ph idx="1" type="body"/>
          </p:nvPr>
        </p:nvSpPr>
        <p:spPr>
          <a:xfrm>
            <a:off x="311700" y="1052475"/>
            <a:ext cx="85206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Combination of Burden &amp; SKAT tests</a:t>
            </a:r>
            <a:endParaRPr/>
          </a:p>
        </p:txBody>
      </p:sp>
      <p:pic>
        <p:nvPicPr>
          <p:cNvPr id="267" name="Google Shape;267;p33"/>
          <p:cNvPicPr preferRelativeResize="0"/>
          <p:nvPr/>
        </p:nvPicPr>
        <p:blipFill rotWithShape="1">
          <a:blip r:embed="rId3">
            <a:alphaModFix/>
          </a:blip>
          <a:srcRect b="0" l="8623" r="5139" t="0"/>
          <a:stretch/>
        </p:blipFill>
        <p:spPr>
          <a:xfrm>
            <a:off x="408625" y="1529425"/>
            <a:ext cx="3342300" cy="1348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33"/>
          <p:cNvGrpSpPr/>
          <p:nvPr/>
        </p:nvGrpSpPr>
        <p:grpSpPr>
          <a:xfrm>
            <a:off x="5154934" y="1529430"/>
            <a:ext cx="3307500" cy="1677548"/>
            <a:chOff x="508284" y="2981080"/>
            <a:chExt cx="3307500" cy="1677548"/>
          </a:xfrm>
        </p:grpSpPr>
        <p:pic>
          <p:nvPicPr>
            <p:cNvPr id="269" name="Google Shape;269;p33"/>
            <p:cNvPicPr preferRelativeResize="0"/>
            <p:nvPr/>
          </p:nvPicPr>
          <p:blipFill rotWithShape="1">
            <a:blip r:embed="rId4">
              <a:alphaModFix/>
            </a:blip>
            <a:srcRect b="73309" l="6762" r="2592" t="0"/>
            <a:stretch/>
          </p:blipFill>
          <p:spPr>
            <a:xfrm>
              <a:off x="508284" y="2981080"/>
              <a:ext cx="3307500" cy="625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33"/>
            <p:cNvPicPr preferRelativeResize="0"/>
            <p:nvPr/>
          </p:nvPicPr>
          <p:blipFill rotWithShape="1">
            <a:blip r:embed="rId4">
              <a:alphaModFix/>
            </a:blip>
            <a:srcRect b="0" l="6762" r="2592" t="54845"/>
            <a:stretch/>
          </p:blipFill>
          <p:spPr>
            <a:xfrm>
              <a:off x="508284" y="3600520"/>
              <a:ext cx="3307500" cy="10581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" name="Google Shape;271;p33"/>
          <p:cNvSpPr txBox="1"/>
          <p:nvPr/>
        </p:nvSpPr>
        <p:spPr>
          <a:xfrm>
            <a:off x="363025" y="2878350"/>
            <a:ext cx="343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Burden Better when Large % of variants causal &amp; effects in same direction</a:t>
            </a:r>
            <a:endParaRPr/>
          </a:p>
        </p:txBody>
      </p:sp>
      <p:sp>
        <p:nvSpPr>
          <p:cNvPr id="272" name="Google Shape;272;p33"/>
          <p:cNvSpPr txBox="1"/>
          <p:nvPr/>
        </p:nvSpPr>
        <p:spPr>
          <a:xfrm>
            <a:off x="4853875" y="3206975"/>
            <a:ext cx="39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SKAT more powerful when small % of variants causal or effects have mixed directions</a:t>
            </a:r>
            <a:endParaRPr/>
          </a:p>
        </p:txBody>
      </p:sp>
      <p:sp>
        <p:nvSpPr>
          <p:cNvPr id="273" name="Google Shape;273;p33"/>
          <p:cNvSpPr txBox="1"/>
          <p:nvPr/>
        </p:nvSpPr>
        <p:spPr>
          <a:xfrm>
            <a:off x="3249450" y="4114100"/>
            <a:ext cx="26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can happen in a genome </a:t>
            </a:r>
            <a:endParaRPr/>
          </a:p>
        </p:txBody>
      </p:sp>
      <p:sp>
        <p:nvSpPr>
          <p:cNvPr id="274" name="Google Shape;274;p33"/>
          <p:cNvSpPr txBox="1"/>
          <p:nvPr/>
        </p:nvSpPr>
        <p:spPr>
          <a:xfrm>
            <a:off x="71075" y="4779825"/>
            <a:ext cx="478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Lee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 et al. (2012)</a:t>
            </a:r>
            <a:endParaRPr sz="1200"/>
          </a:p>
        </p:txBody>
      </p:sp>
      <p:sp>
        <p:nvSpPr>
          <p:cNvPr id="275" name="Google Shape;27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step process to address aim 1a</a:t>
            </a:r>
            <a:endParaRPr/>
          </a:p>
        </p:txBody>
      </p:sp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311700" y="4095300"/>
            <a:ext cx="8520600" cy="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should be left with a list of genes each implicated with a component of MetS</a:t>
            </a:r>
            <a:endParaRPr/>
          </a:p>
        </p:txBody>
      </p:sp>
      <p:sp>
        <p:nvSpPr>
          <p:cNvPr id="282" name="Google Shape;28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34"/>
          <p:cNvSpPr/>
          <p:nvPr/>
        </p:nvSpPr>
        <p:spPr>
          <a:xfrm>
            <a:off x="378600" y="1292900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Control WES</a:t>
            </a: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3788250" y="1292900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Annotate Variants</a:t>
            </a:r>
            <a:endParaRPr/>
          </a:p>
        </p:txBody>
      </p:sp>
      <p:sp>
        <p:nvSpPr>
          <p:cNvPr id="285" name="Google Shape;285;p34"/>
          <p:cNvSpPr/>
          <p:nvPr/>
        </p:nvSpPr>
        <p:spPr>
          <a:xfrm>
            <a:off x="7014425" y="1292900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variants based on MAF and annotation</a:t>
            </a:r>
            <a:endParaRPr/>
          </a:p>
        </p:txBody>
      </p:sp>
      <p:sp>
        <p:nvSpPr>
          <p:cNvPr id="286" name="Google Shape;286;p34"/>
          <p:cNvSpPr/>
          <p:nvPr/>
        </p:nvSpPr>
        <p:spPr>
          <a:xfrm>
            <a:off x="378600" y="2861150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 phenotypes (adjust for medication)</a:t>
            </a:r>
            <a:endParaRPr/>
          </a:p>
        </p:txBody>
      </p:sp>
      <p:sp>
        <p:nvSpPr>
          <p:cNvPr id="287" name="Google Shape;287;p34"/>
          <p:cNvSpPr/>
          <p:nvPr/>
        </p:nvSpPr>
        <p:spPr>
          <a:xfrm>
            <a:off x="3788238" y="2861150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SKAT-O tests using SAIGE-GENE+</a:t>
            </a:r>
            <a:endParaRPr/>
          </a:p>
        </p:txBody>
      </p:sp>
      <p:sp>
        <p:nvSpPr>
          <p:cNvPr id="288" name="Google Shape;288;p34"/>
          <p:cNvSpPr/>
          <p:nvPr/>
        </p:nvSpPr>
        <p:spPr>
          <a:xfrm>
            <a:off x="7014425" y="2861150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conditional tests </a:t>
            </a:r>
            <a:r>
              <a:rPr lang="en">
                <a:solidFill>
                  <a:schemeClr val="dk1"/>
                </a:solidFill>
              </a:rPr>
              <a:t>using SAIGE-GENE+</a:t>
            </a:r>
            <a:endParaRPr/>
          </a:p>
        </p:txBody>
      </p:sp>
      <p:cxnSp>
        <p:nvCxnSpPr>
          <p:cNvPr id="289" name="Google Shape;289;p34"/>
          <p:cNvCxnSpPr>
            <a:stCxn id="283" idx="3"/>
            <a:endCxn id="284" idx="1"/>
          </p:cNvCxnSpPr>
          <p:nvPr/>
        </p:nvCxnSpPr>
        <p:spPr>
          <a:xfrm>
            <a:off x="1946100" y="1724450"/>
            <a:ext cx="184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34"/>
          <p:cNvCxnSpPr>
            <a:stCxn id="284" idx="3"/>
            <a:endCxn id="285" idx="1"/>
          </p:cNvCxnSpPr>
          <p:nvPr/>
        </p:nvCxnSpPr>
        <p:spPr>
          <a:xfrm>
            <a:off x="5355750" y="1724450"/>
            <a:ext cx="165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34"/>
          <p:cNvCxnSpPr>
            <a:stCxn id="285" idx="2"/>
            <a:endCxn id="286" idx="0"/>
          </p:cNvCxnSpPr>
          <p:nvPr/>
        </p:nvCxnSpPr>
        <p:spPr>
          <a:xfrm rot="5400000">
            <a:off x="4127675" y="-809200"/>
            <a:ext cx="705300" cy="66357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34"/>
          <p:cNvCxnSpPr>
            <a:endCxn id="287" idx="1"/>
          </p:cNvCxnSpPr>
          <p:nvPr/>
        </p:nvCxnSpPr>
        <p:spPr>
          <a:xfrm>
            <a:off x="1946238" y="3292700"/>
            <a:ext cx="184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34"/>
          <p:cNvCxnSpPr>
            <a:stCxn id="287" idx="3"/>
            <a:endCxn id="288" idx="1"/>
          </p:cNvCxnSpPr>
          <p:nvPr/>
        </p:nvCxnSpPr>
        <p:spPr>
          <a:xfrm>
            <a:off x="5355738" y="3292700"/>
            <a:ext cx="165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Pitfalls &amp; alternatives</a:t>
            </a:r>
            <a:endParaRPr/>
          </a:p>
        </p:txBody>
      </p:sp>
      <p:sp>
        <p:nvSpPr>
          <p:cNvPr id="299" name="Google Shape;29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low-power with rare-variant associations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mutation/WT imbalances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proportion of truly causal variants in SKAT-O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Subdivide list of variants within gene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MAF categories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Sliding window approach</a:t>
            </a:r>
            <a:endParaRPr/>
          </a:p>
        </p:txBody>
      </p:sp>
      <p:sp>
        <p:nvSpPr>
          <p:cNvPr id="300" name="Google Shape;30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Aim 1b: Integrate discovered signals to study holistic effect on disease</a:t>
            </a:r>
            <a:endParaRPr sz="2020"/>
          </a:p>
        </p:txBody>
      </p:sp>
      <p:sp>
        <p:nvSpPr>
          <p:cNvPr id="306" name="Google Shape;30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Studying 5 factors independently ignores joint &amp; diverse nature of disease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</a:t>
            </a:r>
            <a:r>
              <a:rPr lang="en"/>
              <a:t>se component-wise results to inform &amp; study disease as whole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rare-variant GWAS on MetS diagnosis</a:t>
            </a:r>
            <a:endParaRPr/>
          </a:p>
        </p:txBody>
      </p:sp>
      <p:sp>
        <p:nvSpPr>
          <p:cNvPr id="307" name="Google Shape;30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step process to address aim 1b</a:t>
            </a:r>
            <a:endParaRPr/>
          </a:p>
        </p:txBody>
      </p:sp>
      <p:sp>
        <p:nvSpPr>
          <p:cNvPr id="313" name="Google Shape;313;p37"/>
          <p:cNvSpPr txBox="1"/>
          <p:nvPr>
            <p:ph idx="1" type="body"/>
          </p:nvPr>
        </p:nvSpPr>
        <p:spPr>
          <a:xfrm>
            <a:off x="311700" y="3850600"/>
            <a:ext cx="8520600" cy="7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should be left with a list of genes each implicated with MetS, genetic disease subtypes, &amp; improved MetS Genetic Risk Scores (GRS)</a:t>
            </a:r>
            <a:endParaRPr/>
          </a:p>
        </p:txBody>
      </p:sp>
      <p:sp>
        <p:nvSpPr>
          <p:cNvPr id="314" name="Google Shape;31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37"/>
          <p:cNvSpPr/>
          <p:nvPr/>
        </p:nvSpPr>
        <p:spPr>
          <a:xfrm>
            <a:off x="378600" y="1292900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 MetS diagnosis in UKBB</a:t>
            </a:r>
            <a:endParaRPr/>
          </a:p>
        </p:txBody>
      </p:sp>
      <p:sp>
        <p:nvSpPr>
          <p:cNvPr id="316" name="Google Shape;316;p37"/>
          <p:cNvSpPr/>
          <p:nvPr/>
        </p:nvSpPr>
        <p:spPr>
          <a:xfrm>
            <a:off x="378600" y="2571750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SKAT-O tests using SAIGE-GENE+</a:t>
            </a:r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2442825" y="2571750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implicate replicated component genes</a:t>
            </a:r>
            <a:endParaRPr/>
          </a:p>
        </p:txBody>
      </p:sp>
      <p:sp>
        <p:nvSpPr>
          <p:cNvPr id="318" name="Google Shape;318;p37"/>
          <p:cNvSpPr/>
          <p:nvPr/>
        </p:nvSpPr>
        <p:spPr>
          <a:xfrm>
            <a:off x="2442825" y="1292900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implicate new EWS genes</a:t>
            </a:r>
            <a:endParaRPr/>
          </a:p>
        </p:txBody>
      </p:sp>
      <p:sp>
        <p:nvSpPr>
          <p:cNvPr id="319" name="Google Shape;319;p37"/>
          <p:cNvSpPr/>
          <p:nvPr/>
        </p:nvSpPr>
        <p:spPr>
          <a:xfrm>
            <a:off x="6571275" y="1292900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 MetS diagnosis in MGI</a:t>
            </a:r>
            <a:endParaRPr/>
          </a:p>
        </p:txBody>
      </p:sp>
      <p:sp>
        <p:nvSpPr>
          <p:cNvPr id="320" name="Google Shape;320;p37"/>
          <p:cNvSpPr/>
          <p:nvPr/>
        </p:nvSpPr>
        <p:spPr>
          <a:xfrm>
            <a:off x="4507050" y="1292900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 UKBB results using MGI</a:t>
            </a:r>
            <a:endParaRPr/>
          </a:p>
        </p:txBody>
      </p:sp>
      <p:sp>
        <p:nvSpPr>
          <p:cNvPr id="321" name="Google Shape;321;p37"/>
          <p:cNvSpPr/>
          <p:nvPr/>
        </p:nvSpPr>
        <p:spPr>
          <a:xfrm>
            <a:off x="4507038" y="2571750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MetS </a:t>
            </a:r>
            <a:r>
              <a:rPr lang="en"/>
              <a:t>genetic</a:t>
            </a:r>
            <a:r>
              <a:rPr lang="en"/>
              <a:t> disease subtypes</a:t>
            </a:r>
            <a:endParaRPr/>
          </a:p>
        </p:txBody>
      </p:sp>
      <p:sp>
        <p:nvSpPr>
          <p:cNvPr id="322" name="Google Shape;322;p37"/>
          <p:cNvSpPr/>
          <p:nvPr/>
        </p:nvSpPr>
        <p:spPr>
          <a:xfrm>
            <a:off x="6571275" y="2571750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MetS risk scores via new rare variant hits</a:t>
            </a:r>
            <a:endParaRPr/>
          </a:p>
        </p:txBody>
      </p:sp>
      <p:cxnSp>
        <p:nvCxnSpPr>
          <p:cNvPr id="323" name="Google Shape;323;p37"/>
          <p:cNvCxnSpPr>
            <a:stCxn id="315" idx="2"/>
            <a:endCxn id="316" idx="0"/>
          </p:cNvCxnSpPr>
          <p:nvPr/>
        </p:nvCxnSpPr>
        <p:spPr>
          <a:xfrm>
            <a:off x="1162350" y="2156000"/>
            <a:ext cx="0" cy="4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37"/>
          <p:cNvCxnSpPr>
            <a:stCxn id="316" idx="3"/>
            <a:endCxn id="318" idx="1"/>
          </p:cNvCxnSpPr>
          <p:nvPr/>
        </p:nvCxnSpPr>
        <p:spPr>
          <a:xfrm flipH="1" rot="10800000">
            <a:off x="1946100" y="1724400"/>
            <a:ext cx="496800" cy="12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37"/>
          <p:cNvCxnSpPr>
            <a:stCxn id="316" idx="3"/>
            <a:endCxn id="317" idx="1"/>
          </p:cNvCxnSpPr>
          <p:nvPr/>
        </p:nvCxnSpPr>
        <p:spPr>
          <a:xfrm>
            <a:off x="1946100" y="3003300"/>
            <a:ext cx="4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p37"/>
          <p:cNvCxnSpPr>
            <a:stCxn id="318" idx="3"/>
            <a:endCxn id="320" idx="1"/>
          </p:cNvCxnSpPr>
          <p:nvPr/>
        </p:nvCxnSpPr>
        <p:spPr>
          <a:xfrm>
            <a:off x="4010325" y="1724450"/>
            <a:ext cx="4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37"/>
          <p:cNvCxnSpPr>
            <a:stCxn id="317" idx="3"/>
            <a:endCxn id="320" idx="1"/>
          </p:cNvCxnSpPr>
          <p:nvPr/>
        </p:nvCxnSpPr>
        <p:spPr>
          <a:xfrm flipH="1" rot="10800000">
            <a:off x="4010325" y="1724400"/>
            <a:ext cx="496800" cy="12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p37"/>
          <p:cNvCxnSpPr>
            <a:stCxn id="319" idx="1"/>
            <a:endCxn id="320" idx="3"/>
          </p:cNvCxnSpPr>
          <p:nvPr/>
        </p:nvCxnSpPr>
        <p:spPr>
          <a:xfrm rot="10800000">
            <a:off x="6074475" y="1724450"/>
            <a:ext cx="4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37"/>
          <p:cNvCxnSpPr>
            <a:stCxn id="320" idx="2"/>
            <a:endCxn id="321" idx="0"/>
          </p:cNvCxnSpPr>
          <p:nvPr/>
        </p:nvCxnSpPr>
        <p:spPr>
          <a:xfrm>
            <a:off x="5290800" y="2156000"/>
            <a:ext cx="0" cy="4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37"/>
          <p:cNvCxnSpPr>
            <a:stCxn id="320" idx="2"/>
            <a:endCxn id="322" idx="0"/>
          </p:cNvCxnSpPr>
          <p:nvPr/>
        </p:nvCxnSpPr>
        <p:spPr>
          <a:xfrm>
            <a:off x="5290800" y="2156000"/>
            <a:ext cx="2064300" cy="4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Pitfalls &amp; alternatives</a:t>
            </a:r>
            <a:endParaRPr/>
          </a:p>
        </p:txBody>
      </p:sp>
      <p:sp>
        <p:nvSpPr>
          <p:cNvPr id="336" name="Google Shape;33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case-control imbalance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UKBB → MetS prevalence of 25%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Lower power with GWAS of binary trait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fail to implicate genes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MetS severity score (quantitative trait)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Replication uses different sequencing approach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TopMed rare-variant imputation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Too few variants pass QC for gene-based approach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 R2 threshold to 0.3 for rare-variants (proposed by TopMed)</a:t>
            </a:r>
            <a:endParaRPr/>
          </a:p>
        </p:txBody>
      </p:sp>
      <p:sp>
        <p:nvSpPr>
          <p:cNvPr id="337" name="Google Shape;33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38"/>
          <p:cNvSpPr txBox="1"/>
          <p:nvPr/>
        </p:nvSpPr>
        <p:spPr>
          <a:xfrm>
            <a:off x="71075" y="4779825"/>
            <a:ext cx="478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Lind et al. (2019)</a:t>
            </a:r>
            <a:r>
              <a:rPr lang="en" sz="1200"/>
              <a:t>,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Low et al. (2019)</a:t>
            </a:r>
            <a:r>
              <a:rPr lang="en" sz="1200"/>
              <a:t>,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Tailun et al. (2021)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 2: </a:t>
            </a:r>
            <a:r>
              <a:rPr lang="en"/>
              <a:t>Determining sequence-specific mechanisms of disease</a:t>
            </a:r>
            <a:endParaRPr/>
          </a:p>
        </p:txBody>
      </p:sp>
      <p:sp>
        <p:nvSpPr>
          <p:cNvPr id="344" name="Google Shape;34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Aim 2a: Within a gene, identify loci of individual variants affecting MetS</a:t>
            </a:r>
            <a:endParaRPr sz="2020"/>
          </a:p>
        </p:txBody>
      </p:sp>
      <p:sp>
        <p:nvSpPr>
          <p:cNvPr id="350" name="Google Shape;35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Construct framework to functionally assess implicated MetS genes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implicated genes holistically associated with MetS?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 are portions of genes more/less associated with MetS?</a:t>
            </a:r>
            <a:endParaRPr/>
          </a:p>
        </p:txBody>
      </p:sp>
      <p:sp>
        <p:nvSpPr>
          <p:cNvPr id="351" name="Google Shape;35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Leave-One-Variant-Out Tests show contribution of single variants</a:t>
            </a:r>
            <a:endParaRPr sz="2220"/>
          </a:p>
        </p:txBody>
      </p:sp>
      <p:sp>
        <p:nvSpPr>
          <p:cNvPr id="357" name="Google Shape;357;p41"/>
          <p:cNvSpPr txBox="1"/>
          <p:nvPr>
            <p:ph idx="1" type="body"/>
          </p:nvPr>
        </p:nvSpPr>
        <p:spPr>
          <a:xfrm>
            <a:off x="311700" y="1154025"/>
            <a:ext cx="4754100" cy="3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influential regions of a gene, LOVO causes large change in association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influential regions cause smaller associations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identified through local peak finding</a:t>
            </a:r>
            <a:endParaRPr/>
          </a:p>
        </p:txBody>
      </p:sp>
      <p:sp>
        <p:nvSpPr>
          <p:cNvPr id="358" name="Google Shape;3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41"/>
          <p:cNvSpPr txBox="1"/>
          <p:nvPr/>
        </p:nvSpPr>
        <p:spPr>
          <a:xfrm>
            <a:off x="71075" y="4779825"/>
            <a:ext cx="478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Du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 et al. (2021)</a:t>
            </a:r>
            <a:endParaRPr sz="1200"/>
          </a:p>
        </p:txBody>
      </p:sp>
      <p:pic>
        <p:nvPicPr>
          <p:cNvPr id="360" name="Google Shape;36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2250" y="1056050"/>
            <a:ext cx="3710050" cy="3568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Metabolic Syndrome (MetS)</a:t>
            </a:r>
            <a:endParaRPr/>
          </a:p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 step process to address aim 2a</a:t>
            </a:r>
            <a:endParaRPr/>
          </a:p>
        </p:txBody>
      </p:sp>
      <p:sp>
        <p:nvSpPr>
          <p:cNvPr id="366" name="Google Shape;366;p42"/>
          <p:cNvSpPr txBox="1"/>
          <p:nvPr>
            <p:ph idx="1" type="body"/>
          </p:nvPr>
        </p:nvSpPr>
        <p:spPr>
          <a:xfrm>
            <a:off x="311700" y="3996175"/>
            <a:ext cx="85206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</a:t>
            </a:r>
            <a:r>
              <a:rPr lang="en"/>
              <a:t>xpect to have list of genomic endpoints for each gene implicating important parts relating to MetS</a:t>
            </a:r>
            <a:endParaRPr/>
          </a:p>
        </p:txBody>
      </p:sp>
      <p:sp>
        <p:nvSpPr>
          <p:cNvPr id="367" name="Google Shape;36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2"/>
          <p:cNvSpPr/>
          <p:nvPr/>
        </p:nvSpPr>
        <p:spPr>
          <a:xfrm>
            <a:off x="683400" y="2123900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 LOVO studies for implicated variants</a:t>
            </a:r>
            <a:endParaRPr/>
          </a:p>
        </p:txBody>
      </p:sp>
      <p:sp>
        <p:nvSpPr>
          <p:cNvPr id="369" name="Google Shape;369;p42"/>
          <p:cNvSpPr/>
          <p:nvPr/>
        </p:nvSpPr>
        <p:spPr>
          <a:xfrm>
            <a:off x="2735488" y="2123900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region specific associations with genes</a:t>
            </a:r>
            <a:endParaRPr/>
          </a:p>
        </p:txBody>
      </p:sp>
      <p:sp>
        <p:nvSpPr>
          <p:cNvPr id="370" name="Google Shape;370;p42"/>
          <p:cNvSpPr/>
          <p:nvPr/>
        </p:nvSpPr>
        <p:spPr>
          <a:xfrm>
            <a:off x="4787600" y="2123900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 by conducting </a:t>
            </a:r>
            <a:r>
              <a:rPr lang="en"/>
              <a:t>follow up</a:t>
            </a:r>
            <a:r>
              <a:rPr lang="en"/>
              <a:t> gene-based test</a:t>
            </a:r>
            <a:endParaRPr/>
          </a:p>
        </p:txBody>
      </p:sp>
      <p:sp>
        <p:nvSpPr>
          <p:cNvPr id="371" name="Google Shape;371;p42"/>
          <p:cNvSpPr/>
          <p:nvPr/>
        </p:nvSpPr>
        <p:spPr>
          <a:xfrm>
            <a:off x="6839700" y="2710100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Produce left &amp; right endpoints for MetS loci within genes</a:t>
            </a: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6839700" y="1525475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folded proteins via simulations (AlphaFold)</a:t>
            </a:r>
            <a:endParaRPr/>
          </a:p>
        </p:txBody>
      </p:sp>
      <p:cxnSp>
        <p:nvCxnSpPr>
          <p:cNvPr id="373" name="Google Shape;373;p42"/>
          <p:cNvCxnSpPr>
            <a:stCxn id="368" idx="3"/>
            <a:endCxn id="369" idx="1"/>
          </p:cNvCxnSpPr>
          <p:nvPr/>
        </p:nvCxnSpPr>
        <p:spPr>
          <a:xfrm>
            <a:off x="2250900" y="2555450"/>
            <a:ext cx="48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42"/>
          <p:cNvCxnSpPr>
            <a:stCxn id="369" idx="3"/>
            <a:endCxn id="370" idx="1"/>
          </p:cNvCxnSpPr>
          <p:nvPr/>
        </p:nvCxnSpPr>
        <p:spPr>
          <a:xfrm>
            <a:off x="4302988" y="2555450"/>
            <a:ext cx="48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42"/>
          <p:cNvCxnSpPr>
            <a:stCxn id="370" idx="3"/>
            <a:endCxn id="372" idx="1"/>
          </p:cNvCxnSpPr>
          <p:nvPr/>
        </p:nvCxnSpPr>
        <p:spPr>
          <a:xfrm flipH="1" rot="10800000">
            <a:off x="6355100" y="1956950"/>
            <a:ext cx="484500" cy="5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42"/>
          <p:cNvCxnSpPr>
            <a:stCxn id="370" idx="3"/>
            <a:endCxn id="371" idx="1"/>
          </p:cNvCxnSpPr>
          <p:nvPr/>
        </p:nvCxnSpPr>
        <p:spPr>
          <a:xfrm>
            <a:off x="6355100" y="2555450"/>
            <a:ext cx="484500" cy="5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42"/>
          <p:cNvSpPr txBox="1"/>
          <p:nvPr/>
        </p:nvSpPr>
        <p:spPr>
          <a:xfrm>
            <a:off x="71075" y="4779825"/>
            <a:ext cx="478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Jumper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 et al. (2021)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Pitfalls &amp; alternatives</a:t>
            </a:r>
            <a:endParaRPr/>
          </a:p>
        </p:txBody>
      </p:sp>
      <p:sp>
        <p:nvSpPr>
          <p:cNvPr id="383" name="Google Shape;38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single locus seems to be enriched for rare-variants associating with MetS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Cannot identify a single smaller causal region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Implicate multiple loci or implicate entire gene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Assumes that changes in association are due to the presence or absence of those rare-variants only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other cis/trans effects are not considered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Verify that implicated variants are not associated with other genetic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methylation/enhancer sites</a:t>
            </a:r>
            <a:endParaRPr/>
          </a:p>
        </p:txBody>
      </p:sp>
      <p:sp>
        <p:nvSpPr>
          <p:cNvPr id="384" name="Google Shape;38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Aim 2b: Design CRISPR CAS9 KO guides based on exonic variants</a:t>
            </a:r>
            <a:endParaRPr sz="2100"/>
          </a:p>
        </p:txBody>
      </p:sp>
      <p:sp>
        <p:nvSpPr>
          <p:cNvPr id="390" name="Google Shape;390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functional tests knock-out (KO) or remove entire function or presence of gene to study lack of effect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2a, specific portions/mutations of gene associate with MetS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just presence/absence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order to </a:t>
            </a:r>
            <a:r>
              <a:rPr lang="en"/>
              <a:t>promote functional tests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CAS9 / guide library to test these gene portion associations</a:t>
            </a:r>
            <a:endParaRPr/>
          </a:p>
        </p:txBody>
      </p:sp>
      <p:sp>
        <p:nvSpPr>
          <p:cNvPr id="391" name="Google Shape;39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44"/>
          <p:cNvSpPr txBox="1"/>
          <p:nvPr/>
        </p:nvSpPr>
        <p:spPr>
          <a:xfrm>
            <a:off x="71075" y="4779825"/>
            <a:ext cx="478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Perk et al. (2005)</a:t>
            </a:r>
            <a:endParaRPr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step approach to address aim 2b</a:t>
            </a:r>
            <a:endParaRPr/>
          </a:p>
        </p:txBody>
      </p:sp>
      <p:sp>
        <p:nvSpPr>
          <p:cNvPr id="398" name="Google Shape;398;p45"/>
          <p:cNvSpPr txBox="1"/>
          <p:nvPr>
            <p:ph idx="1" type="body"/>
          </p:nvPr>
        </p:nvSpPr>
        <p:spPr>
          <a:xfrm>
            <a:off x="311700" y="4020900"/>
            <a:ext cx="8520600" cy="9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expect to receive a set of CAS9 rna-guides for each MetS-implicated gene that can directly be applied to a functional study of MetS for an in-vitro model</a:t>
            </a:r>
            <a:endParaRPr/>
          </a:p>
        </p:txBody>
      </p:sp>
      <p:sp>
        <p:nvSpPr>
          <p:cNvPr id="399" name="Google Shape;39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45"/>
          <p:cNvSpPr/>
          <p:nvPr/>
        </p:nvSpPr>
        <p:spPr>
          <a:xfrm>
            <a:off x="420500" y="1920525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CAS9 guides using CRISPOR or CHOPCHOP</a:t>
            </a:r>
            <a:endParaRPr/>
          </a:p>
        </p:txBody>
      </p:sp>
      <p:sp>
        <p:nvSpPr>
          <p:cNvPr id="401" name="Google Shape;401;p45"/>
          <p:cNvSpPr/>
          <p:nvPr/>
        </p:nvSpPr>
        <p:spPr>
          <a:xfrm>
            <a:off x="2437863" y="1920525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gene loci from 2a </a:t>
            </a:r>
            <a:r>
              <a:rPr lang="en"/>
              <a:t>identify</a:t>
            </a:r>
            <a:r>
              <a:rPr lang="en"/>
              <a:t> relevant CAS9 guides</a:t>
            </a:r>
            <a:endParaRPr/>
          </a:p>
        </p:txBody>
      </p:sp>
      <p:sp>
        <p:nvSpPr>
          <p:cNvPr id="402" name="Google Shape;402;p45"/>
          <p:cNvSpPr/>
          <p:nvPr/>
        </p:nvSpPr>
        <p:spPr>
          <a:xfrm>
            <a:off x="4455250" y="1920525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 subset of original guides will be effective using CRISPick</a:t>
            </a:r>
            <a:endParaRPr/>
          </a:p>
        </p:txBody>
      </p:sp>
      <p:sp>
        <p:nvSpPr>
          <p:cNvPr id="403" name="Google Shape;403;p45"/>
          <p:cNvSpPr/>
          <p:nvPr/>
        </p:nvSpPr>
        <p:spPr>
          <a:xfrm>
            <a:off x="6472625" y="1920525"/>
            <a:ext cx="1567500" cy="86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Functionally validate CAS9 guide library via KO &amp; sequence</a:t>
            </a:r>
            <a:endParaRPr/>
          </a:p>
        </p:txBody>
      </p:sp>
      <p:cxnSp>
        <p:nvCxnSpPr>
          <p:cNvPr id="404" name="Google Shape;404;p45"/>
          <p:cNvCxnSpPr>
            <a:stCxn id="400" idx="3"/>
            <a:endCxn id="401" idx="1"/>
          </p:cNvCxnSpPr>
          <p:nvPr/>
        </p:nvCxnSpPr>
        <p:spPr>
          <a:xfrm>
            <a:off x="1988000" y="2352075"/>
            <a:ext cx="45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45"/>
          <p:cNvCxnSpPr>
            <a:stCxn id="401" idx="3"/>
            <a:endCxn id="402" idx="1"/>
          </p:cNvCxnSpPr>
          <p:nvPr/>
        </p:nvCxnSpPr>
        <p:spPr>
          <a:xfrm>
            <a:off x="4005363" y="2352075"/>
            <a:ext cx="45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45"/>
          <p:cNvCxnSpPr>
            <a:stCxn id="402" idx="3"/>
            <a:endCxn id="403" idx="1"/>
          </p:cNvCxnSpPr>
          <p:nvPr/>
        </p:nvCxnSpPr>
        <p:spPr>
          <a:xfrm>
            <a:off x="6022750" y="2352075"/>
            <a:ext cx="45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45"/>
          <p:cNvSpPr txBox="1"/>
          <p:nvPr/>
        </p:nvSpPr>
        <p:spPr>
          <a:xfrm>
            <a:off x="71075" y="4779825"/>
            <a:ext cx="478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Concordet et al. (2018)</a:t>
            </a:r>
            <a:r>
              <a:rPr lang="en" sz="1200"/>
              <a:t>,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Labun et al. (2019)</a:t>
            </a:r>
            <a:r>
              <a:rPr lang="en" sz="1200"/>
              <a:t>,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Pedrozo et al. (2022)</a:t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Pitfalls &amp; alternatives</a:t>
            </a:r>
            <a:endParaRPr/>
          </a:p>
        </p:txBody>
      </p:sp>
      <p:sp>
        <p:nvSpPr>
          <p:cNvPr id="413" name="Google Shape;41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CAS9 cutting may not be precise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CRISPick can help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Functional results needed to verify guide library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given region, no guides can be automatically constructed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Wider regions to remove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Longer guide RNAs</a:t>
            </a:r>
            <a:endParaRPr/>
          </a:p>
        </p:txBody>
      </p:sp>
      <p:sp>
        <p:nvSpPr>
          <p:cNvPr id="414" name="Google Shape;41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20" name="Google Shape;42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Studying effects of Rare-Variants on MetS is Important</a:t>
            </a:r>
            <a:endParaRPr/>
          </a:p>
        </p:txBody>
      </p:sp>
      <p:sp>
        <p:nvSpPr>
          <p:cNvPr id="426" name="Google Shape;42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MetS is a complicated and widely prevalent condition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Bridge the gap of effects of rare-variants on MetS using large sample sizes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 1: Determining Novel Gene-Based Associations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Aim 1a: Identify genes associated with components of disease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Aim 1b: Integrate discovered signals to study holistic effect on disease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 2: Determining sequence-specific mechanisms of disease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Aim 2a: Within a gene, identify loci of individual variants affecting MetS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Aim 2b: Design CRISPR CAS9 KO guide library for MetS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Hope to achieve additional high effect-size MetS associated genes with functional follow up potential through CAS9 library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Proposed study is primarily in-silico, in-vitro follow ups are required to verify</a:t>
            </a:r>
            <a:endParaRPr/>
          </a:p>
        </p:txBody>
      </p:sp>
      <p:sp>
        <p:nvSpPr>
          <p:cNvPr id="427" name="Google Shape;42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listening, Questions?</a:t>
            </a:r>
            <a:endParaRPr/>
          </a:p>
        </p:txBody>
      </p:sp>
      <p:sp>
        <p:nvSpPr>
          <p:cNvPr id="433" name="Google Shape;43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UKBB 500k WES QC updates (5 main filters)</a:t>
            </a:r>
            <a:endParaRPr/>
          </a:p>
        </p:txBody>
      </p:sp>
      <p:pic>
        <p:nvPicPr>
          <p:cNvPr id="439" name="Google Shape;439;p50"/>
          <p:cNvPicPr preferRelativeResize="0"/>
          <p:nvPr/>
        </p:nvPicPr>
        <p:blipFill rotWithShape="1">
          <a:blip r:embed="rId3">
            <a:alphaModFix/>
          </a:blip>
          <a:srcRect b="30579" l="61832" r="0" t="0"/>
          <a:stretch/>
        </p:blipFill>
        <p:spPr>
          <a:xfrm>
            <a:off x="570975" y="1240925"/>
            <a:ext cx="2190624" cy="315929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0"/>
          <p:cNvSpPr txBox="1"/>
          <p:nvPr/>
        </p:nvSpPr>
        <p:spPr>
          <a:xfrm>
            <a:off x="195350" y="4279225"/>
            <a:ext cx="160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QC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Report by UKBB</a:t>
            </a:r>
            <a:endParaRPr/>
          </a:p>
        </p:txBody>
      </p:sp>
      <p:pic>
        <p:nvPicPr>
          <p:cNvPr id="441" name="Google Shape;4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725" y="4161175"/>
            <a:ext cx="2946925" cy="982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50"/>
          <p:cNvCxnSpPr>
            <a:stCxn id="443" idx="1"/>
          </p:cNvCxnSpPr>
          <p:nvPr/>
        </p:nvCxnSpPr>
        <p:spPr>
          <a:xfrm rot="10800000">
            <a:off x="2775625" y="1563975"/>
            <a:ext cx="19224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50"/>
          <p:cNvCxnSpPr>
            <a:stCxn id="443" idx="1"/>
          </p:cNvCxnSpPr>
          <p:nvPr/>
        </p:nvCxnSpPr>
        <p:spPr>
          <a:xfrm flipH="1">
            <a:off x="2699725" y="1581075"/>
            <a:ext cx="1998300" cy="5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" name="Google Shape;445;p50"/>
          <p:cNvCxnSpPr>
            <a:stCxn id="443" idx="1"/>
          </p:cNvCxnSpPr>
          <p:nvPr/>
        </p:nvCxnSpPr>
        <p:spPr>
          <a:xfrm flipH="1">
            <a:off x="2750125" y="1581075"/>
            <a:ext cx="1947900" cy="107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6" name="Google Shape;446;p50"/>
          <p:cNvCxnSpPr>
            <a:stCxn id="447" idx="1"/>
          </p:cNvCxnSpPr>
          <p:nvPr/>
        </p:nvCxnSpPr>
        <p:spPr>
          <a:xfrm flipH="1">
            <a:off x="2750275" y="3244575"/>
            <a:ext cx="2150100" cy="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50"/>
          <p:cNvCxnSpPr>
            <a:stCxn id="447" idx="1"/>
          </p:cNvCxnSpPr>
          <p:nvPr/>
        </p:nvCxnSpPr>
        <p:spPr>
          <a:xfrm flipH="1">
            <a:off x="2623675" y="3244575"/>
            <a:ext cx="2276700" cy="6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417150"/>
            <a:ext cx="3943475" cy="7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375" y="2389875"/>
            <a:ext cx="5069100" cy="7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SAIGE-GENE+ implementation for SKAT-O tests</a:t>
            </a:r>
            <a:endParaRPr/>
          </a:p>
        </p:txBody>
      </p:sp>
      <p:sp>
        <p:nvSpPr>
          <p:cNvPr id="457" name="Google Shape;457;p51"/>
          <p:cNvSpPr txBox="1"/>
          <p:nvPr>
            <p:ph idx="1" type="body"/>
          </p:nvPr>
        </p:nvSpPr>
        <p:spPr>
          <a:xfrm>
            <a:off x="311700" y="1152475"/>
            <a:ext cx="555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null model: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conditional model: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statistics:</a:t>
            </a:r>
            <a:endParaRPr/>
          </a:p>
        </p:txBody>
      </p:sp>
      <p:sp>
        <p:nvSpPr>
          <p:cNvPr id="458" name="Google Shape;45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51"/>
          <p:cNvSpPr txBox="1"/>
          <p:nvPr/>
        </p:nvSpPr>
        <p:spPr>
          <a:xfrm>
            <a:off x="71075" y="4779825"/>
            <a:ext cx="142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Zhou et al. (2020)</a:t>
            </a:r>
            <a:endParaRPr sz="1200"/>
          </a:p>
        </p:txBody>
      </p:sp>
      <p:pic>
        <p:nvPicPr>
          <p:cNvPr id="460" name="Google Shape;46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250" y="4393200"/>
            <a:ext cx="22288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1"/>
          <p:cNvPicPr preferRelativeResize="0"/>
          <p:nvPr/>
        </p:nvPicPr>
        <p:blipFill rotWithShape="1">
          <a:blip r:embed="rId7">
            <a:alphaModFix/>
          </a:blip>
          <a:srcRect b="0" l="0" r="0" t="9901"/>
          <a:stretch/>
        </p:blipFill>
        <p:spPr>
          <a:xfrm>
            <a:off x="496300" y="3450024"/>
            <a:ext cx="1873725" cy="6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88425" y="3422650"/>
            <a:ext cx="1583575" cy="5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6050" y="4393198"/>
            <a:ext cx="3786500" cy="2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0125" y="3883225"/>
            <a:ext cx="50482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63625" y="3785513"/>
            <a:ext cx="797700" cy="5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1"/>
          <p:cNvPicPr preferRelativeResize="0"/>
          <p:nvPr/>
        </p:nvPicPr>
        <p:blipFill rotWithShape="1">
          <a:blip r:embed="rId12">
            <a:alphaModFix/>
          </a:blip>
          <a:srcRect b="0" l="0" r="19704" t="0"/>
          <a:stretch/>
        </p:blipFill>
        <p:spPr>
          <a:xfrm>
            <a:off x="4986600" y="1152475"/>
            <a:ext cx="3786500" cy="9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Metabolic Syndrome (MetS</a:t>
            </a:r>
            <a:r>
              <a:rPr lang="en"/>
              <a:t>)</a:t>
            </a:r>
            <a:r>
              <a:rPr lang="en"/>
              <a:t> is a cluster of conditions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324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Defined as at least 3 of 5 risk factors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Increased risk of health complications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heart disease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stroke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type 2 diabetes (T2D)</a:t>
            </a:r>
            <a:endParaRPr/>
          </a:p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29803" l="0" r="0" t="10408"/>
          <a:stretch/>
        </p:blipFill>
        <p:spPr>
          <a:xfrm>
            <a:off x="3917550" y="1512888"/>
            <a:ext cx="4847898" cy="257577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21500" y="4764875"/>
            <a:ext cx="60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American Institute for cancer research</a:t>
            </a:r>
            <a:r>
              <a:rPr lang="en" sz="1200"/>
              <a:t>,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Saklayen et al. (2018)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2" name="Google Shape;4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730" y="99403"/>
            <a:ext cx="7632532" cy="494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00" y="0"/>
            <a:ext cx="8826826" cy="49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3"/>
          <p:cNvSpPr txBox="1"/>
          <p:nvPr/>
        </p:nvSpPr>
        <p:spPr>
          <a:xfrm>
            <a:off x="54550" y="4789675"/>
            <a:ext cx="20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Bose et al. (2022)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MetS affects ~⅓ Americans with upward trend over time</a:t>
            </a:r>
            <a:endParaRPr/>
          </a:p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50" y="1140000"/>
            <a:ext cx="8160694" cy="3341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7"/>
          <p:cNvCxnSpPr/>
          <p:nvPr/>
        </p:nvCxnSpPr>
        <p:spPr>
          <a:xfrm flipH="1" rot="10800000">
            <a:off x="2843725" y="1793775"/>
            <a:ext cx="555600" cy="48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7"/>
          <p:cNvCxnSpPr/>
          <p:nvPr/>
        </p:nvCxnSpPr>
        <p:spPr>
          <a:xfrm flipH="1" rot="10800000">
            <a:off x="7034725" y="1717575"/>
            <a:ext cx="555600" cy="48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7"/>
          <p:cNvSpPr txBox="1"/>
          <p:nvPr/>
        </p:nvSpPr>
        <p:spPr>
          <a:xfrm>
            <a:off x="155425" y="4745050"/>
            <a:ext cx="268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Moore et al. 2017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850" y="1105100"/>
            <a:ext cx="4396051" cy="329002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MetS has a genetic component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449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environmental &amp; genetic factors associated with MetS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Genetics can help resolve biological basis of disease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241 reported associations with MetS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estimated to be about </a:t>
            </a:r>
            <a:r>
              <a:rPr b="1" lang="en"/>
              <a:t>20-30%</a:t>
            </a:r>
            <a:r>
              <a:rPr lang="en"/>
              <a:t> heritable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Associated hits implicate lipid metabolism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LPL, CETP</a:t>
            </a:r>
            <a:endParaRPr/>
          </a:p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4983275" y="4234625"/>
            <a:ext cx="382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Manhattan of MetS GWAS results from GWAS catalogue</a:t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135575" y="4776725"/>
            <a:ext cx="436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GWAS catalogue</a:t>
            </a:r>
            <a:r>
              <a:rPr lang="en" sz="1200"/>
              <a:t>,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Graziano et al. (2019)</a:t>
            </a:r>
            <a:endParaRPr sz="1200"/>
          </a:p>
        </p:txBody>
      </p:sp>
      <p:sp>
        <p:nvSpPr>
          <p:cNvPr id="98" name="Google Shape;98;p18"/>
          <p:cNvSpPr txBox="1"/>
          <p:nvPr/>
        </p:nvSpPr>
        <p:spPr>
          <a:xfrm>
            <a:off x="6276000" y="1620275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LPL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8005675" y="1365950"/>
            <a:ext cx="67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CETP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large-scale MetS GWAS neglect rare variants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3699226"/>
            <a:ext cx="85206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one has reported variants with minor allele frequencies (MAF) &lt; 1%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Korean study of 12,067 participants was able to implicate 1 in CETP</a:t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56050"/>
            <a:ext cx="8335849" cy="25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/>
          <p:nvPr/>
        </p:nvSpPr>
        <p:spPr>
          <a:xfrm>
            <a:off x="4083725" y="2577525"/>
            <a:ext cx="1002000" cy="108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79345" y="479314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GWAS catalogue</a:t>
            </a:r>
            <a:r>
              <a:rPr lang="en" sz="1200"/>
              <a:t>,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Lee et al. (2018)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Rare Variants (MAF &lt; 1%)</a:t>
            </a:r>
            <a:endParaRPr/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Advancements in Sequencing allow study of rare-variants</a:t>
            </a:r>
            <a:endParaRPr/>
          </a:p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413" y="1035750"/>
            <a:ext cx="7361175" cy="324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/>
        </p:nvSpPr>
        <p:spPr>
          <a:xfrm>
            <a:off x="4168030" y="2169015"/>
            <a:ext cx="843300" cy="109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684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71080" y="4768100"/>
            <a:ext cx="371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National society of Genetic Counselors</a:t>
            </a:r>
            <a:endParaRPr sz="1200"/>
          </a:p>
        </p:txBody>
      </p:sp>
      <p:sp>
        <p:nvSpPr>
          <p:cNvPr id="125" name="Google Shape;125;p21"/>
          <p:cNvSpPr txBox="1"/>
          <p:nvPr/>
        </p:nvSpPr>
        <p:spPr>
          <a:xfrm>
            <a:off x="341450" y="4224250"/>
            <a:ext cx="379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(old way) Use short-reads to know few locations in the genome and </a:t>
            </a:r>
            <a:r>
              <a:rPr b="1" lang="en"/>
              <a:t>impute</a:t>
            </a:r>
            <a:r>
              <a:rPr lang="en"/>
              <a:t> the rest</a:t>
            </a:r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4802925" y="4224250"/>
            <a:ext cx="409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(newer way) Use long-reads &amp; different locations to know </a:t>
            </a:r>
            <a:r>
              <a:rPr b="1" lang="en"/>
              <a:t>exact sequence</a:t>
            </a:r>
            <a:r>
              <a:rPr lang="en"/>
              <a:t> in the genome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